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0" r:id="rId4"/>
    <p:sldId id="286" r:id="rId5"/>
    <p:sldId id="266" r:id="rId6"/>
    <p:sldId id="267" r:id="rId7"/>
    <p:sldId id="261" r:id="rId8"/>
    <p:sldId id="263" r:id="rId9"/>
    <p:sldId id="264" r:id="rId10"/>
    <p:sldId id="270" r:id="rId11"/>
    <p:sldId id="272" r:id="rId12"/>
    <p:sldId id="269" r:id="rId13"/>
    <p:sldId id="268" r:id="rId14"/>
    <p:sldId id="281" r:id="rId15"/>
    <p:sldId id="277" r:id="rId16"/>
    <p:sldId id="276" r:id="rId17"/>
    <p:sldId id="275" r:id="rId18"/>
    <p:sldId id="280" r:id="rId19"/>
    <p:sldId id="282" r:id="rId20"/>
    <p:sldId id="283" r:id="rId21"/>
    <p:sldId id="284" r:id="rId22"/>
    <p:sldId id="285" r:id="rId23"/>
    <p:sldId id="258" r:id="rId24"/>
  </p:sldIdLst>
  <p:sldSz cx="8280400" cy="6121400"/>
  <p:notesSz cx="6985000" cy="9283700"/>
  <p:defaultTextStyle>
    <a:defPPr>
      <a:defRPr lang="ru-RU"/>
    </a:defPPr>
    <a:lvl1pPr marL="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orient="horz" pos="436" userDrawn="1">
          <p15:clr>
            <a:srgbClr val="A4A3A4"/>
          </p15:clr>
        </p15:guide>
        <p15:guide id="9" pos="5110" userDrawn="1">
          <p15:clr>
            <a:srgbClr val="A4A3A4"/>
          </p15:clr>
        </p15:guide>
        <p15:guide id="11" pos="2842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orient="horz" pos="743">
          <p15:clr>
            <a:srgbClr val="A4A3A4"/>
          </p15:clr>
        </p15:guide>
        <p15:guide id="14" orient="horz" pos="3547">
          <p15:clr>
            <a:srgbClr val="A4A3A4"/>
          </p15:clr>
        </p15:guide>
        <p15:guide id="15" orient="horz" pos="522">
          <p15:clr>
            <a:srgbClr val="A4A3A4"/>
          </p15:clr>
        </p15:guide>
        <p15:guide id="16" orient="horz" pos="3710">
          <p15:clr>
            <a:srgbClr val="A4A3A4"/>
          </p15:clr>
        </p15:guide>
        <p15:guide id="17" orient="horz" pos="1747">
          <p15:clr>
            <a:srgbClr val="A4A3A4"/>
          </p15:clr>
        </p15:guide>
        <p15:guide id="18" pos="267">
          <p15:clr>
            <a:srgbClr val="A4A3A4"/>
          </p15:clr>
        </p15:guide>
        <p15:guide id="19" pos="5103">
          <p15:clr>
            <a:srgbClr val="A4A3A4"/>
          </p15:clr>
        </p15:guide>
        <p15:guide id="20" pos="144">
          <p15:clr>
            <a:srgbClr val="A4A3A4"/>
          </p15:clr>
        </p15:guide>
        <p15:guide id="21" pos="3470">
          <p15:clr>
            <a:srgbClr val="A4A3A4"/>
          </p15:clr>
        </p15:guide>
        <p15:guide id="22" pos="1457">
          <p15:clr>
            <a:srgbClr val="A4A3A4"/>
          </p15:clr>
        </p15:guide>
        <p15:guide id="23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028B"/>
    <a:srgbClr val="387824"/>
    <a:srgbClr val="003399"/>
    <a:srgbClr val="5F5F5F"/>
    <a:srgbClr val="0033CC"/>
    <a:srgbClr val="5AC131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4"/>
    <p:restoredTop sz="94818"/>
  </p:normalViewPr>
  <p:slideViewPr>
    <p:cSldViewPr>
      <p:cViewPr varScale="1">
        <p:scale>
          <a:sx n="76" d="100"/>
          <a:sy n="76" d="100"/>
        </p:scale>
        <p:origin x="-1716" y="-96"/>
      </p:cViewPr>
      <p:guideLst>
        <p:guide orient="horz" pos="346"/>
        <p:guide orient="horz" pos="3974"/>
        <p:guide orient="horz" pos="164"/>
        <p:guide orient="horz" pos="4156"/>
        <p:guide orient="horz" pos="436"/>
        <p:guide orient="horz" pos="743"/>
        <p:guide orient="horz" pos="3547"/>
        <p:guide orient="horz" pos="522"/>
        <p:guide orient="horz" pos="3710"/>
        <p:guide orient="horz" pos="1747"/>
        <p:guide pos="393"/>
        <p:guide pos="7514"/>
        <p:guide pos="211"/>
        <p:guide pos="5110"/>
        <p:guide pos="2842"/>
        <p:guide pos="3840"/>
        <p:guide pos="267"/>
        <p:guide pos="5103"/>
        <p:guide pos="144"/>
        <p:guide pos="3470"/>
        <p:guide pos="1457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4027" y="-82"/>
      </p:cViewPr>
      <p:guideLst>
        <p:guide orient="horz" pos="3124"/>
        <p:guide orient="horz" pos="2924"/>
        <p:guide pos="2140"/>
        <p:guide pos="22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DED57-EF0C-4085-889A-34FBC381B683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AC0C7-F71C-41B7-B271-3F14D01D3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059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6B817-724F-4458-A2B8-50567BE10A75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6913"/>
            <a:ext cx="470852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406CC-6004-4296-AC43-0DE2EC417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156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41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90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90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903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903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90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903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90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3B4840F-217D-4747-B4F5-06437194F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48154" y="3653825"/>
            <a:ext cx="4572268" cy="23847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21029" y="2104076"/>
            <a:ext cx="7345685" cy="131213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21030" y="3452332"/>
            <a:ext cx="7345684" cy="14900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9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ФИО, должность и компания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31526" y="569115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F1FE58ED-D3E6-AA44-8FFB-1D95F8E47BBD}"/>
              </a:ext>
            </a:extLst>
          </p:cNvPr>
          <p:cNvSpPr txBox="1">
            <a:spLocks/>
          </p:cNvSpPr>
          <p:nvPr userDrawn="1"/>
        </p:nvSpPr>
        <p:spPr>
          <a:xfrm>
            <a:off x="330374" y="544615"/>
            <a:ext cx="2026315" cy="267913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xmlns="" id="{2B9BF9CD-5FC8-094E-9440-3673953A98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228432" y="15798"/>
            <a:ext cx="1738283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A9E06AB-41EC-A843-B5DD-A5BD8D1AE493}"/>
              </a:ext>
            </a:extLst>
          </p:cNvPr>
          <p:cNvSpPr txBox="1">
            <a:spLocks/>
          </p:cNvSpPr>
          <p:nvPr userDrawn="1"/>
        </p:nvSpPr>
        <p:spPr>
          <a:xfrm>
            <a:off x="313685" y="224386"/>
            <a:ext cx="6202779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950D3229-DB7D-9642-AF32-53494DFB7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713" y="5076825"/>
            <a:ext cx="2151062" cy="939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93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776" y="4673865"/>
            <a:ext cx="7800862" cy="42813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776" y="1117740"/>
            <a:ext cx="7800862" cy="3506012"/>
          </a:xfrm>
        </p:spPr>
        <p:txBody>
          <a:bodyPr/>
          <a:lstStyle>
            <a:lvl1pPr marL="0" indent="0">
              <a:buNone/>
              <a:defRPr sz="2600"/>
            </a:lvl1pPr>
            <a:lvl2pPr marL="373042" indent="0">
              <a:buNone/>
              <a:defRPr sz="2300"/>
            </a:lvl2pPr>
            <a:lvl3pPr marL="746085" indent="0">
              <a:buNone/>
              <a:defRPr sz="2000"/>
            </a:lvl3pPr>
            <a:lvl4pPr marL="1119126" indent="0">
              <a:buNone/>
              <a:defRPr sz="1600"/>
            </a:lvl4pPr>
            <a:lvl5pPr marL="1492168" indent="0">
              <a:buNone/>
              <a:defRPr sz="1600"/>
            </a:lvl5pPr>
            <a:lvl6pPr marL="1865210" indent="0">
              <a:buNone/>
              <a:defRPr sz="1600"/>
            </a:lvl6pPr>
            <a:lvl7pPr marL="2238252" indent="0">
              <a:buNone/>
              <a:defRPr sz="1600"/>
            </a:lvl7pPr>
            <a:lvl8pPr marL="2611295" indent="0">
              <a:buNone/>
              <a:defRPr sz="1600"/>
            </a:lvl8pPr>
            <a:lvl9pPr marL="298433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776" y="5150520"/>
            <a:ext cx="7800862" cy="498472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29D64916-72C9-284C-BC16-79795BC25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950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557" y="850996"/>
            <a:ext cx="6783993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5668" y="1609218"/>
            <a:ext cx="7714882" cy="40398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79FF1912-4AF2-9F4C-92A9-E6B65DF3C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211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888" y="653225"/>
            <a:ext cx="6797016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26833" y="5673633"/>
            <a:ext cx="1932094" cy="325908"/>
          </a:xfrm>
        </p:spPr>
        <p:txBody>
          <a:bodyPr/>
          <a:lstStyle>
            <a:lvl1pPr>
              <a:defRPr b="1"/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49790C6C-F9C7-0647-A570-B46032F61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546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92" y="3933569"/>
            <a:ext cx="7632847" cy="1215778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792" y="2594511"/>
            <a:ext cx="7632847" cy="13390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3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60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91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21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652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382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112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843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938C4504-3C53-AB46-B61A-738AFC146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701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109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4216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D387EA18-06A2-CB4B-94C3-D6E0FDCA1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43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370232"/>
            <a:ext cx="3798185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022" y="1941278"/>
            <a:ext cx="3798185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29227" y="1370232"/>
            <a:ext cx="3799677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29227" y="1941278"/>
            <a:ext cx="3799677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BDDFB6E0-FA2B-D742-920A-5AAE3D3943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657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D95C9B66-9775-C843-B588-7E083F973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085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086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547B4D-3F8D-8446-A3B6-4CAD53086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9507" y="4682181"/>
            <a:ext cx="1302691" cy="9866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186E10-2022-6D44-8881-445D6F7543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53222" y="4686937"/>
            <a:ext cx="1302691" cy="9866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245611E-FE00-2D49-8B53-4076AC3FA8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09921" y="4709233"/>
            <a:ext cx="1302691" cy="9866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3AF71F-595A-0744-94FD-01F857DEF3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26206" y="4686937"/>
            <a:ext cx="1302691" cy="9866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11686DF-97DE-5E49-8FE9-D27D5D89A1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40971" y="4682181"/>
            <a:ext cx="1302691" cy="9866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4EA861B-D035-6448-80D0-8A52D61515C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800" y="4686937"/>
            <a:ext cx="1302691" cy="986696"/>
          </a:xfrm>
          <a:prstGeom prst="rect">
            <a:avLst/>
          </a:prstGeom>
        </p:spPr>
      </p:pic>
      <p:sp>
        <p:nvSpPr>
          <p:cNvPr id="17" name="Заголовок 15">
            <a:extLst>
              <a:ext uri="{FF2B5EF4-FFF2-40B4-BE49-F238E27FC236}">
                <a16:creationId xmlns:a16="http://schemas.microsoft.com/office/drawing/2014/main" xmlns="" id="{48AF6286-9800-5A46-B4CE-B83A81394D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793" y="3772596"/>
            <a:ext cx="7646638" cy="966787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Благодарю за внимание!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Вопросы?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17E11EBE-F2E6-F14A-895A-4253B17F5C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793" y="1189038"/>
            <a:ext cx="5544616" cy="2447925"/>
          </a:xfrm>
        </p:spPr>
        <p:txBody>
          <a:bodyPr/>
          <a:lstStyle>
            <a:lvl1pPr marL="0" indent="0">
              <a:buNone/>
              <a:defRPr/>
            </a:lvl1pPr>
            <a:lvl2pPr marL="373042" indent="0">
              <a:buNone/>
              <a:defRPr/>
            </a:lvl2pPr>
            <a:lvl3pPr marL="746084" indent="0">
              <a:buNone/>
              <a:defRPr/>
            </a:lvl3pPr>
            <a:lvl4pPr marL="1119125" indent="0">
              <a:buNone/>
              <a:defRPr/>
            </a:lvl4pPr>
            <a:lvl5pPr marL="1492170" indent="0">
              <a:buNone/>
              <a:defRPr/>
            </a:lvl5pPr>
          </a:lstStyle>
          <a:p>
            <a:pPr lvl="0"/>
            <a:r>
              <a:rPr lang="ru-RU" dirty="0"/>
              <a:t>ФИО Контакты Компания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ECAE4106-5231-534D-8E67-4803860436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1189038"/>
            <a:ext cx="1957388" cy="24479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xmlns="" val="164301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758" y="1164059"/>
            <a:ext cx="2724194" cy="66266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7406" y="1164058"/>
            <a:ext cx="4863233" cy="430411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021" y="1836564"/>
            <a:ext cx="2724194" cy="3631606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6EA3805E-13B0-0549-95E0-148785229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95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11" y="626815"/>
            <a:ext cx="6783993" cy="711352"/>
          </a:xfrm>
          <a:prstGeom prst="rect">
            <a:avLst/>
          </a:prstGeom>
        </p:spPr>
        <p:txBody>
          <a:bodyPr vert="horz" lIns="74607" tIns="37302" rIns="74607" bIns="37302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428334"/>
            <a:ext cx="7714882" cy="4039841"/>
          </a:xfrm>
          <a:prstGeom prst="rect">
            <a:avLst/>
          </a:prstGeom>
        </p:spPr>
        <p:txBody>
          <a:bodyPr vert="horz" lIns="74607" tIns="37302" rIns="74607" bIns="3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934288" y="5673633"/>
            <a:ext cx="1932094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8D21E258-BF54-B54A-A071-01F14F81B5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D4E58F03-9B7A-1049-91D3-7DADAFC00836}"/>
              </a:ext>
            </a:extLst>
          </p:cNvPr>
          <p:cNvSpPr txBox="1">
            <a:spLocks/>
          </p:cNvSpPr>
          <p:nvPr userDrawn="1"/>
        </p:nvSpPr>
        <p:spPr>
          <a:xfrm>
            <a:off x="6658232" y="317980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517A8CAF-D14F-1E45-AA97-20BD3AAC41E8}"/>
              </a:ext>
            </a:extLst>
          </p:cNvPr>
          <p:cNvSpPr txBox="1">
            <a:spLocks/>
          </p:cNvSpPr>
          <p:nvPr userDrawn="1"/>
        </p:nvSpPr>
        <p:spPr>
          <a:xfrm>
            <a:off x="3869846" y="67818"/>
            <a:ext cx="4294257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E2C0BF7F-8A98-3244-BF5A-0D855FD54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652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58" r:id="rId11"/>
  </p:sldLayoutIdLst>
  <p:hf hdr="0" dt="0"/>
  <p:txStyles>
    <p:titleStyle>
      <a:lvl1pPr algn="ctr" defTabSz="746085" rtl="0" eaLnBrk="1" latinLnBrk="0" hangingPunct="1">
        <a:spcBef>
          <a:spcPct val="0"/>
        </a:spcBef>
        <a:buNone/>
        <a:defRPr sz="26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9781" indent="-279781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6194" indent="-23315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32606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564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8692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1731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4773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814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085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04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08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912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168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521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825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129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433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F7E52357-4A85-D641-8CC2-E2902AE3A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143" y="1377589"/>
            <a:ext cx="7358114" cy="1643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Современные технологии    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выращивания и хранения ягод с       инновационными агрохимическими    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препаратами и средствами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xmlns="" id="{ADEA073E-18A5-F94C-A28F-B0E184FB3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8111" y="3702677"/>
            <a:ext cx="7345684" cy="1490028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Митник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Юрий Викторович, гл. технолог ООО «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Фреш-Форма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», к.х.н.             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6C316C9-6F3A-974F-A6FA-ABC1898D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8280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81645310"/>
              </p:ext>
            </p:extLst>
          </p:nvPr>
        </p:nvGraphicFramePr>
        <p:xfrm>
          <a:off x="323776" y="4744458"/>
          <a:ext cx="1492955" cy="1144598"/>
        </p:xfrm>
        <a:graphic>
          <a:graphicData uri="http://schemas.openxmlformats.org/presentationml/2006/ole">
            <p:oleObj spid="_x0000_s1033" r:id="rId4" imgW="2212200" imgH="16938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115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Пути проникновения инфекций в ягоды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516" y="1260500"/>
            <a:ext cx="8021152" cy="4039841"/>
          </a:xfrm>
        </p:spPr>
        <p:txBody>
          <a:bodyPr>
            <a:normAutofit fontScale="47500" lnSpcReduction="20000"/>
          </a:bodyPr>
          <a:lstStyle/>
          <a:p>
            <a:pPr marL="514350" indent="-514350" algn="just">
              <a:lnSpc>
                <a:spcPct val="17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ru-RU" sz="2500" b="1" dirty="0" smtClean="0"/>
              <a:t>Быстрое снижение качества земляники, малины и др. после съема обусловлено высокой интенсивностью дыхания продукции, что приводит к разложению тканей. Особенности малины, земляники, ежевики и др. обуславливают ее высокую восприимчивость к поражению грибными </a:t>
            </a:r>
            <a:r>
              <a:rPr lang="ru-RU" sz="2500" b="1" dirty="0" err="1" smtClean="0"/>
              <a:t>гнилями</a:t>
            </a:r>
            <a:r>
              <a:rPr lang="ru-RU" sz="2500" b="1" dirty="0" smtClean="0"/>
              <a:t>.</a:t>
            </a:r>
          </a:p>
          <a:p>
            <a:pPr marL="514350" indent="-514350" algn="just">
              <a:lnSpc>
                <a:spcPct val="17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ru-RU" sz="2500" b="1" dirty="0" smtClean="0"/>
              <a:t>Основной причиной снижения качества земляники и малины в послеуборочный период является поражение плодов серой гнилью (</a:t>
            </a:r>
            <a:r>
              <a:rPr lang="ru-RU" sz="2500" b="1" dirty="0" err="1" smtClean="0">
                <a:solidFill>
                  <a:srgbClr val="FF0000"/>
                </a:solidFill>
              </a:rPr>
              <a:t>Botrytis</a:t>
            </a:r>
            <a:r>
              <a:rPr lang="ru-RU" sz="2500" b="1" dirty="0" smtClean="0">
                <a:solidFill>
                  <a:srgbClr val="FF0000"/>
                </a:solidFill>
              </a:rPr>
              <a:t> </a:t>
            </a:r>
            <a:r>
              <a:rPr lang="ru-RU" sz="2500" b="1" dirty="0" err="1" smtClean="0">
                <a:solidFill>
                  <a:srgbClr val="FF0000"/>
                </a:solidFill>
              </a:rPr>
              <a:t>cinerea</a:t>
            </a:r>
            <a:r>
              <a:rPr lang="ru-RU" sz="2500" b="1" dirty="0" smtClean="0"/>
              <a:t>). Эпидемиологические исследования показали, что заражение чаще всего происходит во время цветения и может протекать бессимптомно, при этом частота обнаружения </a:t>
            </a:r>
            <a:r>
              <a:rPr lang="ru-RU" sz="2500" b="1" dirty="0" err="1" smtClean="0"/>
              <a:t>Botrytis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cinerea</a:t>
            </a:r>
            <a:r>
              <a:rPr lang="ru-RU" sz="2500" b="1" dirty="0" smtClean="0"/>
              <a:t> при съеме достигает 75%. </a:t>
            </a:r>
          </a:p>
          <a:p>
            <a:pPr marL="514350" indent="-514350" algn="just">
              <a:lnSpc>
                <a:spcPct val="17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ru-RU" sz="2500" b="1" dirty="0" smtClean="0"/>
              <a:t>Мицелий гриба обычно остается спокойным (скрытым), пока плод не начнет созревать, что вызывает активацию гриба и гниение плода [1]. Эти причины ограничивают жизнь зрелых плодов земляники, малины и др. ягод после съема до 3-5 дней даже в условиях пониженных температур (+0,5+4°С).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90214681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13317" r:id="rId3" imgW="2212200" imgH="16938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Заражение ягод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912" y="653225"/>
            <a:ext cx="5346316" cy="53463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Пути проникновения инфекций в ягоды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36910064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14341" r:id="rId4" imgW="2212200" imgH="16938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398" y="706269"/>
            <a:ext cx="6797016" cy="7113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Обработка ягод перед сбором биопрепаратами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Содержимое 5" descr="https://patenton.ru/patent/RU2662988C2/i/00000001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776" y="2052588"/>
            <a:ext cx="7662937" cy="243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12916902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15365" r:id="rId4" imgW="2212200" imgH="16938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856" y="651702"/>
            <a:ext cx="6797016" cy="7113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Интенсивность дыхания ягод в зависимости от температуры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4060992"/>
              </p:ext>
            </p:extLst>
          </p:nvPr>
        </p:nvGraphicFramePr>
        <p:xfrm>
          <a:off x="174030" y="1425751"/>
          <a:ext cx="7920880" cy="1156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3509731257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591944789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1326217867"/>
                    </a:ext>
                  </a:extLst>
                </a:gridCol>
              </a:tblGrid>
              <a:tr h="181610">
                <a:tc>
                  <a:txBody>
                    <a:bodyPr/>
                    <a:lstStyle/>
                    <a:p>
                      <a:pPr marL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Температура хранения продукции, °С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Интенсивность дыхания – выделение СО2 на 1 кг продукции в час, мг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Выделение тепла в результате дыхания в расчете на 1 тонну ягоды за     24 часа, ккал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7249393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12-20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700-1200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717476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50-100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3000-6000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0433519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100-200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6000-12000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38647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760" y="1117239"/>
            <a:ext cx="1979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Земляника садовая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5685828"/>
              </p:ext>
            </p:extLst>
          </p:nvPr>
        </p:nvGraphicFramePr>
        <p:xfrm>
          <a:off x="174030" y="2909540"/>
          <a:ext cx="7901769" cy="1156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5104">
                  <a:extLst>
                    <a:ext uri="{9D8B030D-6E8A-4147-A177-3AD203B41FA5}">
                      <a16:colId xmlns:a16="http://schemas.microsoft.com/office/drawing/2014/main" xmlns="" val="2510892338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917053007"/>
                    </a:ext>
                  </a:extLst>
                </a:gridCol>
                <a:gridCol w="3096345">
                  <a:extLst>
                    <a:ext uri="{9D8B030D-6E8A-4147-A177-3AD203B41FA5}">
                      <a16:colId xmlns:a16="http://schemas.microsoft.com/office/drawing/2014/main" xmlns="" val="3073546030"/>
                    </a:ext>
                  </a:extLst>
                </a:gridCol>
              </a:tblGrid>
              <a:tr h="181610">
                <a:tc>
                  <a:txBody>
                    <a:bodyPr/>
                    <a:lstStyle/>
                    <a:p>
                      <a:pPr marL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Температура хранения продукции, °С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Интенсивность дыхания – выделение СО2 на 1 кг продукции в час, мг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Выделение тепла в результате дыхания в расчете на 1 тонну ягоды за     24 часа, ккал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50632051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16-18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970-1100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6051192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31-39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1900-2400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602254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35-55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2000-3400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0532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4308" y="2610399"/>
            <a:ext cx="1935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Малина и ежевика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752" y="4066256"/>
            <a:ext cx="2888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Черная и красная смородина</a:t>
            </a:r>
            <a:endParaRPr lang="ru-RU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1028077"/>
              </p:ext>
            </p:extLst>
          </p:nvPr>
        </p:nvGraphicFramePr>
        <p:xfrm>
          <a:off x="211110" y="4418022"/>
          <a:ext cx="7901768" cy="1156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5104">
                  <a:extLst>
                    <a:ext uri="{9D8B030D-6E8A-4147-A177-3AD203B41FA5}">
                      <a16:colId xmlns:a16="http://schemas.microsoft.com/office/drawing/2014/main" xmlns="" val="1470398814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891568668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61620402"/>
                    </a:ext>
                  </a:extLst>
                </a:gridCol>
              </a:tblGrid>
              <a:tr h="181610">
                <a:tc>
                  <a:txBody>
                    <a:bodyPr/>
                    <a:lstStyle/>
                    <a:p>
                      <a:pPr marL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Температура хранения продукции, °С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Интенсивность дыхания – выделение СО2 на 1 кг продукции в час, мг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Выделение тепла в результате дыхания в расчете на 1 тонну ягоды за     24 часа, ккал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50053821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12-32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700-2000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744952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28-69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1700-4200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9619394"/>
                  </a:ext>
                </a:extLst>
              </a:tr>
              <a:tr h="196990">
                <a:tc>
                  <a:txBody>
                    <a:bodyPr/>
                    <a:lstStyle/>
                    <a:p>
                      <a:pPr marL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45-105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2500-6400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0164559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2195951"/>
              </p:ext>
            </p:extLst>
          </p:nvPr>
        </p:nvGraphicFramePr>
        <p:xfrm>
          <a:off x="282548" y="5381276"/>
          <a:ext cx="965380" cy="740124"/>
        </p:xfrm>
        <a:graphic>
          <a:graphicData uri="http://schemas.openxmlformats.org/presentationml/2006/ole">
            <p:oleObj spid="_x0000_s5124" r:id="rId3" imgW="2212200" imgH="1693800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856" y="603105"/>
            <a:ext cx="6797016" cy="7113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 ягод путем быстрого охлаждения и создания искусственной атмосферы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14" y="1219576"/>
            <a:ext cx="7993526" cy="4039841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7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ru-RU" sz="1300" b="1" dirty="0" smtClean="0">
                <a:solidFill>
                  <a:schemeClr val="tx1"/>
                </a:solidFill>
              </a:rPr>
              <a:t>Низкие температуры хранения - основной физический фактор, способный регулировать жизнедеятельность плодов в послеуборочный период. Снижение температуры - замедляет интенсивность дыхания и, следовательно, созревания плодов, а ее повышение на каждые 10°С увеличивает интенсивность дыхания в среднем в 3 раза. Минимизация временного интервала между сбором урожая и его экспресс-охлаждением (за 30-60 мин) до +5+8°С позволяет затормозить созревание плодов и развитие грибной гнили.</a:t>
            </a:r>
          </a:p>
          <a:p>
            <a:pPr marL="514350" indent="-514350" algn="just">
              <a:lnSpc>
                <a:spcPct val="17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ru-RU" sz="1300" b="1" dirty="0" smtClean="0">
                <a:solidFill>
                  <a:schemeClr val="tx1"/>
                </a:solidFill>
              </a:rPr>
              <a:t>Время между сбором ягод и помещения в камеру с искусственной газовой средой минимально – до 2-3 часов.</a:t>
            </a:r>
          </a:p>
          <a:p>
            <a:pPr marL="514350" indent="-514350" algn="just">
              <a:lnSpc>
                <a:spcPct val="17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ru-RU" sz="1300" b="1" dirty="0" smtClean="0">
                <a:solidFill>
                  <a:schemeClr val="tx1"/>
                </a:solidFill>
              </a:rPr>
              <a:t>Концентрация кислорода на уровне 14-16 об.%.</a:t>
            </a:r>
          </a:p>
          <a:p>
            <a:pPr marL="514350" indent="-514350" algn="just">
              <a:lnSpc>
                <a:spcPct val="17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ru-RU" sz="1300" b="1" dirty="0" smtClean="0">
                <a:solidFill>
                  <a:schemeClr val="tx1"/>
                </a:solidFill>
              </a:rPr>
              <a:t>Концентрация углекислого газа от 10 до 20 об.%.</a:t>
            </a:r>
          </a:p>
          <a:p>
            <a:pPr marL="514350" indent="-514350" algn="just">
              <a:lnSpc>
                <a:spcPct val="17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ru-RU" sz="1300" b="1" dirty="0" smtClean="0">
                <a:solidFill>
                  <a:srgbClr val="FF0000"/>
                </a:solidFill>
              </a:rPr>
              <a:t>Вывод – годится только для лабораторных испытаний.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73054238"/>
              </p:ext>
            </p:extLst>
          </p:nvPr>
        </p:nvGraphicFramePr>
        <p:xfrm>
          <a:off x="353986" y="5381276"/>
          <a:ext cx="965380" cy="740124"/>
        </p:xfrm>
        <a:graphic>
          <a:graphicData uri="http://schemas.openxmlformats.org/presentationml/2006/ole">
            <p:oleObj spid="_x0000_s16390" r:id="rId3" imgW="2212200" imgH="1693800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519" y="603903"/>
            <a:ext cx="6797016" cy="7113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 ягод с помощью дыма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фумигационных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фунгицидных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шашек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Содержимое 5" descr="22. Обработка  шашкой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89010" y="1355687"/>
            <a:ext cx="4732005" cy="286784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4138345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17413" r:id="rId4" imgW="2212200" imgH="1693800" progId="">
              <p:embed/>
            </p:oleObj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6459" y="1111384"/>
            <a:ext cx="4601051" cy="28756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87" y="2646897"/>
            <a:ext cx="4594961" cy="2871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710" y="612428"/>
            <a:ext cx="6941032" cy="711352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Фумигационные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фунгицидные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шашки «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Фреш-Форма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Содержимое 5" descr="Фумигационные фунгицидные шашк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66390" y="2196604"/>
            <a:ext cx="3358048" cy="188890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783" y="1908572"/>
            <a:ext cx="3784467" cy="2304256"/>
          </a:xfrm>
          <a:prstGeom prst="rect">
            <a:avLst/>
          </a:prstGeom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0978875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18436" r:id="rId5" imgW="2212200" imgH="16938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258" y="643651"/>
            <a:ext cx="6797016" cy="7113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 ягод черешни с помощью препарата 1-МЦП «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Фреш-Форма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Содержимое 5" descr="Черешни в ящиках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8504" y="1428750"/>
            <a:ext cx="5386917" cy="404018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0978875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19460" r:id="rId4" imgW="2212200" imgH="16938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225" y="615051"/>
            <a:ext cx="6797016" cy="7113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 ягод черешни с помощью препарата 1-МЦП «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Фреш-Форма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Содержимое 5" descr="38-1. 1-МЦП Сливы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0685" y="1428750"/>
            <a:ext cx="7182556" cy="404018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9877129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20484" r:id="rId4" imgW="2212200" imgH="16938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225" y="615051"/>
            <a:ext cx="6797016" cy="7113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 ягод винограда с помощью «генератора-саше» сернистого ангидрида «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Фреш-Форма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9877129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43012" r:id="rId3" imgW="2212200" imgH="16938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184" y="1937801"/>
            <a:ext cx="4027256" cy="28780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783" y="1800628"/>
            <a:ext cx="3335877" cy="22681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899840" y="717402"/>
            <a:ext cx="6797016" cy="7113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ООО «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Фреш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-Форма» развивает технологии выращивания и хранения свежей и сочной продукции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Содержимое 5" descr="2. Изображения препаратов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777" y="1428754"/>
            <a:ext cx="7539458" cy="404018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0829623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6151" r:id="rId5" imgW="2212200" imgH="169380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236544" y="5004916"/>
            <a:ext cx="688730" cy="611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6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225" y="615051"/>
            <a:ext cx="6797016" cy="7113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 различных ягод с помощью специальной упаковки из полупроницаемой мембраны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9877129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44036" r:id="rId3" imgW="2212200" imgH="16938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Содержимое 10" descr="12. Мембранная упаковк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78504" y="1428750"/>
            <a:ext cx="5386917" cy="40401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225" y="615051"/>
            <a:ext cx="6797016" cy="7113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 различных ягод с помощью специальной упаковки из полупроницаемой мембраны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9877129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45060" r:id="rId3" imgW="2212200" imgH="16938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Пленк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51869" y="1428750"/>
            <a:ext cx="4040188" cy="40401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225" y="615051"/>
            <a:ext cx="6797016" cy="7113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 различных ягод с помощью специальной упаковки из полупроницаемой мембраны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9877129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46084" r:id="rId3" imgW="2212200" imgH="16938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808" y="1620540"/>
            <a:ext cx="72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Длительность хранения плодоовощной продукции при использовании технологии упаковки в специальные мембранные пакеты.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2413923"/>
              </p:ext>
            </p:extLst>
          </p:nvPr>
        </p:nvGraphicFramePr>
        <p:xfrm>
          <a:off x="251768" y="2492444"/>
          <a:ext cx="7715251" cy="2728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383689691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570654232"/>
                    </a:ext>
                  </a:extLst>
                </a:gridCol>
                <a:gridCol w="2242643">
                  <a:extLst>
                    <a:ext uri="{9D8B030D-6E8A-4147-A177-3AD203B41FA5}">
                      <a16:colId xmlns:a16="http://schemas.microsoft.com/office/drawing/2014/main" xmlns="" val="1016924959"/>
                    </a:ext>
                  </a:extLst>
                </a:gridCol>
              </a:tblGrid>
              <a:tr h="448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продукции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Рекомендуемая температура хранения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хранения, дней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extLst>
                  <a:ext uri="{0D108BD9-81ED-4DB2-BD59-A6C34878D82A}">
                    <a16:rowId xmlns:a16="http://schemas.microsoft.com/office/drawing/2014/main" xmlns="" val="1600891855"/>
                  </a:ext>
                </a:extLst>
              </a:tr>
              <a:tr h="281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Черешня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-1-0°С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extLst>
                  <a:ext uri="{0D108BD9-81ED-4DB2-BD59-A6C34878D82A}">
                    <a16:rowId xmlns:a16="http://schemas.microsoft.com/office/drawing/2014/main" xmlns="" val="434353487"/>
                  </a:ext>
                </a:extLst>
              </a:tr>
              <a:tr h="29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Смородина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0-2°С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extLst>
                  <a:ext uri="{0D108BD9-81ED-4DB2-BD59-A6C34878D82A}">
                    <a16:rowId xmlns:a16="http://schemas.microsoft.com/office/drawing/2014/main" xmlns="" val="1941056987"/>
                  </a:ext>
                </a:extLst>
              </a:tr>
              <a:tr h="29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0-2°С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extLst>
                  <a:ext uri="{0D108BD9-81ED-4DB2-BD59-A6C34878D82A}">
                    <a16:rowId xmlns:a16="http://schemas.microsoft.com/office/drawing/2014/main" xmlns="" val="3205247282"/>
                  </a:ext>
                </a:extLst>
              </a:tr>
              <a:tr h="29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0-1°С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extLst>
                  <a:ext uri="{0D108BD9-81ED-4DB2-BD59-A6C34878D82A}">
                    <a16:rowId xmlns:a16="http://schemas.microsoft.com/office/drawing/2014/main" xmlns="" val="2764977540"/>
                  </a:ext>
                </a:extLst>
              </a:tr>
              <a:tr h="29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Абрикос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0-1°С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extLst>
                  <a:ext uri="{0D108BD9-81ED-4DB2-BD59-A6C34878D82A}">
                    <a16:rowId xmlns:a16="http://schemas.microsoft.com/office/drawing/2014/main" xmlns="" val="3141903206"/>
                  </a:ext>
                </a:extLst>
              </a:tr>
              <a:tr h="29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Земляника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0-1°С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дек.18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extLst>
                  <a:ext uri="{0D108BD9-81ED-4DB2-BD59-A6C34878D82A}">
                    <a16:rowId xmlns:a16="http://schemas.microsoft.com/office/drawing/2014/main" xmlns="" val="2692985913"/>
                  </a:ext>
                </a:extLst>
              </a:tr>
              <a:tr h="29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Ежевика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0°С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extLst>
                  <a:ext uri="{0D108BD9-81ED-4DB2-BD59-A6C34878D82A}">
                    <a16:rowId xmlns:a16="http://schemas.microsoft.com/office/drawing/2014/main" xmlns="" val="670383323"/>
                  </a:ext>
                </a:extLst>
              </a:tr>
              <a:tr h="227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0-1°С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" marR="8104" marT="8104" marB="0" anchor="ctr"/>
                </a:tc>
                <a:extLst>
                  <a:ext uri="{0D108BD9-81ED-4DB2-BD59-A6C34878D82A}">
                    <a16:rowId xmlns:a16="http://schemas.microsoft.com/office/drawing/2014/main" xmlns="" val="41180126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23</a:t>
            </a:fld>
            <a:endParaRPr lang="ru-RU" b="0" dirty="0"/>
          </a:p>
        </p:txBody>
      </p:sp>
      <p:sp>
        <p:nvSpPr>
          <p:cNvPr id="10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538634" y="627289"/>
            <a:ext cx="6783993" cy="1136066"/>
          </a:xfrm>
        </p:spPr>
        <p:txBody>
          <a:bodyPr anchor="t">
            <a:norm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Благодарю за внимание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Если есть вопросы</a:t>
            </a:r>
            <a:r>
              <a:rPr lang="ru-RU" sz="31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5735F43-D536-CD4D-9AC1-BDF4003BEF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1865" y="2232646"/>
            <a:ext cx="4544845" cy="59520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Митник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Юрий Викторович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56754730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4103" r:id="rId4" imgW="2212200" imgH="1693800" progId="">
              <p:embed/>
            </p:oleObj>
          </a:graphicData>
        </a:graphic>
      </p:graphicFrame>
      <p:sp>
        <p:nvSpPr>
          <p:cNvPr id="9" name="Текст 1">
            <a:extLst>
              <a:ext uri="{FF2B5EF4-FFF2-40B4-BE49-F238E27FC236}">
                <a16:creationId xmlns:a16="http://schemas.microsoft.com/office/drawing/2014/main" xmlns="" id="{B5735F43-D536-CD4D-9AC1-BDF4003BEFC9}"/>
              </a:ext>
            </a:extLst>
          </p:cNvPr>
          <p:cNvSpPr txBox="1">
            <a:spLocks/>
          </p:cNvSpPr>
          <p:nvPr/>
        </p:nvSpPr>
        <p:spPr>
          <a:xfrm>
            <a:off x="323775" y="1779577"/>
            <a:ext cx="3411779" cy="1232294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0" indent="0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3042" indent="0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6084" indent="0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19125" indent="0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92170" indent="0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Гл. технолог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ООО «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Фреш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-Форма»</a:t>
            </a: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B5735F43-D536-CD4D-9AC1-BDF4003BEFC9}"/>
              </a:ext>
            </a:extLst>
          </p:cNvPr>
          <p:cNvSpPr txBox="1">
            <a:spLocks/>
          </p:cNvSpPr>
          <p:nvPr/>
        </p:nvSpPr>
        <p:spPr>
          <a:xfrm>
            <a:off x="539800" y="3116374"/>
            <a:ext cx="3392978" cy="895728"/>
          </a:xfrm>
          <a:prstGeom prst="rect">
            <a:avLst/>
          </a:prstGeom>
        </p:spPr>
        <p:txBody>
          <a:bodyPr vert="horz" lIns="74607" tIns="37302" rIns="74607" bIns="37302" rtlCol="0">
            <a:normAutofit/>
          </a:bodyPr>
          <a:lstStyle>
            <a:lvl1pPr marL="0" indent="0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3042" indent="0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6084" indent="0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19125" indent="0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92170" indent="0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Тел. +7 (495) 347-46-73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моб. +7 (926) 718-69-67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47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1399119" y="643650"/>
            <a:ext cx="6797016" cy="711352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Факт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оры, влияющие на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лежкость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транспортабельность ягодной продукции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283076" y="5673633"/>
            <a:ext cx="3875851" cy="325908"/>
          </a:xfrm>
        </p:spPr>
        <p:txBody>
          <a:bodyPr/>
          <a:lstStyle/>
          <a:p>
            <a:fld id="{8DBEAAEB-758A-4AAD-84ED-67F58590D845}" type="slidenum">
              <a:rPr lang="ru-RU" b="0" smtClean="0"/>
              <a:pPr/>
              <a:t>3</a:t>
            </a:fld>
            <a:endParaRPr lang="ru-RU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</a:t>
            </a:r>
            <a:r>
              <a:rPr lang="ru-RU" sz="1000" b="1" dirty="0" smtClean="0"/>
              <a:t>выращивания и хранения ягод с   инновационными агрохимическими препаратами и средствами</a:t>
            </a:r>
            <a:endParaRPr lang="ru-RU" sz="1000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38401355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7175" r:id="rId4" imgW="2212200" imgH="1693800" progId="">
              <p:embed/>
            </p:oleObj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Особенности выбранного сорта. </a:t>
            </a:r>
          </a:p>
          <a:p>
            <a:pPr lvl="0"/>
            <a:r>
              <a:rPr lang="ru-RU" dirty="0" smtClean="0"/>
              <a:t>Выращивание хорошего урожая, борьба с сорняками. </a:t>
            </a:r>
          </a:p>
          <a:p>
            <a:pPr lvl="0"/>
            <a:r>
              <a:rPr lang="ru-RU" dirty="0" smtClean="0"/>
              <a:t>Правильное питание и режим полива в процессе выращивания. </a:t>
            </a:r>
          </a:p>
          <a:p>
            <a:pPr lvl="0"/>
            <a:r>
              <a:rPr lang="ru-RU" dirty="0" smtClean="0"/>
              <a:t>Правильная организация сбора, отбраковка повреждений продукции.</a:t>
            </a:r>
          </a:p>
          <a:p>
            <a:pPr lvl="0"/>
            <a:r>
              <a:rPr lang="ru-RU" dirty="0" smtClean="0"/>
              <a:t>Погодные условия при сборе</a:t>
            </a:r>
          </a:p>
          <a:p>
            <a:pPr lvl="0"/>
            <a:r>
              <a:rPr lang="ru-RU" dirty="0" smtClean="0"/>
              <a:t>Правильно выбранные форматы тары и упаковки, их чистота.</a:t>
            </a:r>
          </a:p>
          <a:p>
            <a:pPr lvl="0"/>
            <a:r>
              <a:rPr lang="ru-RU" dirty="0" smtClean="0"/>
              <a:t>Обработка фунгицидами перед сбором</a:t>
            </a:r>
          </a:p>
          <a:p>
            <a:pPr lvl="0"/>
            <a:r>
              <a:rPr lang="ru-RU" dirty="0" smtClean="0"/>
              <a:t>Фаза зрелости при сборе</a:t>
            </a:r>
          </a:p>
          <a:p>
            <a:pPr lvl="0"/>
            <a:r>
              <a:rPr lang="ru-RU" dirty="0" smtClean="0"/>
              <a:t>Максимально быстрая доставка в холодильные камеры.</a:t>
            </a:r>
          </a:p>
          <a:p>
            <a:pPr lvl="0"/>
            <a:r>
              <a:rPr lang="ru-RU" dirty="0" smtClean="0"/>
              <a:t>Применение модифицированной атмосферы и/или химических средств продления свежести.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16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орняки в клубнике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14855" y="1355002"/>
            <a:ext cx="6787462" cy="4644539"/>
          </a:xfrm>
        </p:spPr>
      </p:pic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1399119" y="643650"/>
            <a:ext cx="6797016" cy="711352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 посевов садовой земляники от сорняков</a:t>
            </a: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открытом грунте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4</a:t>
            </a:fld>
            <a:endParaRPr lang="ru-RU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38401355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48130" r:id="rId5" imgW="2212200" imgH="16938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116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Лонтрел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25490" y="1703379"/>
            <a:ext cx="6429420" cy="3571900"/>
          </a:xfrm>
        </p:spPr>
      </p:pic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1331888" y="653224"/>
            <a:ext cx="6797016" cy="1039323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Обработка известными гербицидами </a:t>
            </a:r>
            <a:r>
              <a:rPr lang="ru-RU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добавками </a:t>
            </a:r>
            <a:r>
              <a:rPr lang="ru-RU" sz="20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Фреш-формина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в оптимальной фазе развития земляники – ромашковые и одуванчики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5</a:t>
            </a:fld>
            <a:endParaRPr lang="ru-RU" b="0" dirty="0"/>
          </a:p>
        </p:txBody>
      </p:sp>
      <p:sp>
        <p:nvSpPr>
          <p:cNvPr id="7" name="TextBox 6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5205929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8199" r:id="rId5" imgW="2212200" imgH="16938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116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1200027" y="749686"/>
            <a:ext cx="6926282" cy="70013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Обработка садовой земляники. Полное избавление от сорняков на второй год применения.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Содержимое 5" descr="Обработка клубники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71848" y="1559014"/>
            <a:ext cx="7058273" cy="370040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6</a:t>
            </a:fld>
            <a:endParaRPr lang="ru-RU" b="0" dirty="0"/>
          </a:p>
        </p:txBody>
      </p:sp>
      <p:sp>
        <p:nvSpPr>
          <p:cNvPr id="7" name="TextBox 6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4761281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9222" r:id="rId5" imgW="2212200" imgH="16938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116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857855" y="746145"/>
            <a:ext cx="7301072" cy="711352"/>
          </a:xfrm>
        </p:spPr>
        <p:txBody>
          <a:bodyPr anchor="t">
            <a:no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Сера (ВСК)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мелкодисперсионный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(1-2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мкн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стабилизированный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водно-суспензиознный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концентрат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7</a:t>
            </a:fld>
            <a:endParaRPr lang="ru-RU" b="0" dirty="0"/>
          </a:p>
        </p:txBody>
      </p:sp>
      <p:pic>
        <p:nvPicPr>
          <p:cNvPr id="6" name="Содержимое 5" descr="Сер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2332195" y="725301"/>
            <a:ext cx="3616010" cy="5429288"/>
          </a:xfrm>
        </p:spPr>
      </p:pic>
      <p:sp>
        <p:nvSpPr>
          <p:cNvPr id="7" name="TextBox 6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14677312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10247" r:id="rId5" imgW="2212200" imgH="16938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116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872" y="603105"/>
            <a:ext cx="6797016" cy="7113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Преимущества использования препарата серы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761" y="1257070"/>
            <a:ext cx="7979166" cy="4039841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ru-RU" sz="1500" dirty="0" smtClean="0">
                <a:solidFill>
                  <a:schemeClr val="tx1"/>
                </a:solidFill>
              </a:rPr>
              <a:t>Сера мелкодисперсная (ВСК) — неорганический </a:t>
            </a:r>
            <a:r>
              <a:rPr lang="ru-RU" sz="1500" dirty="0" err="1" smtClean="0">
                <a:solidFill>
                  <a:schemeClr val="tx1"/>
                </a:solidFill>
              </a:rPr>
              <a:t>фундицид</a:t>
            </a:r>
            <a:r>
              <a:rPr lang="ru-RU" sz="1500" dirty="0" smtClean="0">
                <a:solidFill>
                  <a:schemeClr val="tx1"/>
                </a:solidFill>
              </a:rPr>
              <a:t> с антисептическим эффектом, выпускается в форме водно-суспензионного концентрата (ВСК).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ru-RU" sz="1500" dirty="0" smtClean="0">
                <a:solidFill>
                  <a:schemeClr val="tx1"/>
                </a:solidFill>
              </a:rPr>
              <a:t>Сера - одно из старых и проверенных временем средств против грибковой плесени, </a:t>
            </a:r>
            <a:r>
              <a:rPr lang="ru-RU" sz="1500" dirty="0" err="1" smtClean="0">
                <a:solidFill>
                  <a:schemeClr val="tx1"/>
                </a:solidFill>
              </a:rPr>
              <a:t>глиностных</a:t>
            </a:r>
            <a:r>
              <a:rPr lang="ru-RU" sz="1500" dirty="0" smtClean="0">
                <a:solidFill>
                  <a:schemeClr val="tx1"/>
                </a:solidFill>
              </a:rPr>
              <a:t> грибков и бактериальных поражений. 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ru-RU" sz="1500" dirty="0" smtClean="0">
                <a:solidFill>
                  <a:schemeClr val="tx1"/>
                </a:solidFill>
              </a:rPr>
              <a:t>Может сочетаться с другими </a:t>
            </a:r>
            <a:r>
              <a:rPr lang="ru-RU" sz="1500" dirty="0" err="1" smtClean="0">
                <a:solidFill>
                  <a:schemeClr val="tx1"/>
                </a:solidFill>
              </a:rPr>
              <a:t>фундицидами</a:t>
            </a:r>
            <a:r>
              <a:rPr lang="ru-RU" sz="1500" dirty="0" smtClean="0">
                <a:solidFill>
                  <a:schemeClr val="tx1"/>
                </a:solidFill>
              </a:rPr>
              <a:t> и инсектицидами, не загрязняет окружающую среду, не токсична для растений. 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ru-RU" sz="1500" b="1" dirty="0" smtClean="0">
                <a:solidFill>
                  <a:srgbClr val="FF0000"/>
                </a:solidFill>
              </a:rPr>
              <a:t>Защитное действие проявляется через 3-4 часа после обработки.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ru-RU" sz="1500" b="1" dirty="0" smtClean="0">
                <a:solidFill>
                  <a:srgbClr val="FF0000"/>
                </a:solidFill>
              </a:rPr>
              <a:t>Слабое обесцвечивание – равномерное, в отличие от других препаратов серы.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ru-RU" sz="1500" b="1" dirty="0" smtClean="0">
                <a:solidFill>
                  <a:srgbClr val="FF0000"/>
                </a:solidFill>
              </a:rPr>
              <a:t>Можно применять вплоть до 1-2 дней до сбора урожая.</a:t>
            </a: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3288935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11270" r:id="rId3" imgW="2212200" imgH="1693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864" y="615051"/>
            <a:ext cx="6797016" cy="7113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Обработка плантации винограда препаратом серы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" name="Содержимое 7" descr="Опрыскивание виноград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8366" y="1274751"/>
            <a:ext cx="6354867" cy="4071966"/>
          </a:xfrm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9433750"/>
              </p:ext>
            </p:extLst>
          </p:nvPr>
        </p:nvGraphicFramePr>
        <p:xfrm>
          <a:off x="351377" y="5259417"/>
          <a:ext cx="965380" cy="740124"/>
        </p:xfrm>
        <a:graphic>
          <a:graphicData uri="http://schemas.openxmlformats.org/presentationml/2006/ole">
            <p:oleObj spid="_x0000_s12293" r:id="rId4" imgW="2212200" imgH="16938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92128" y="5616432"/>
            <a:ext cx="4433146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 algn="r">
              <a:lnSpc>
                <a:spcPts val="1224"/>
              </a:lnSpc>
            </a:pPr>
            <a:r>
              <a:rPr lang="ru-RU" sz="1000" b="1" dirty="0" smtClean="0"/>
              <a:t>Современные технологии  выращивания и хранения ягод с   инновационными агрохимическими препаратами и средствами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17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xhibition_template_16х9" id="{A077F074-2D96-424A-8138-DB26D9E81369}" vid="{F7A9F571-0041-7A4C-8F8D-56C158584F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Wf17_presentation</Template>
  <TotalTime>4401</TotalTime>
  <Words>1038</Words>
  <Application>Microsoft Office PowerPoint</Application>
  <PresentationFormat>Произвольный</PresentationFormat>
  <Paragraphs>173</Paragraphs>
  <Slides>23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Wf17_presentation</vt:lpstr>
      <vt:lpstr>          Современные технологии        выращивания и хранения ягод с       инновационными агрохимическими            препаратами и средствами</vt:lpstr>
      <vt:lpstr>ООО «Фреш-Форма» развивает технологии выращивания и хранения свежей и сочной продукции</vt:lpstr>
      <vt:lpstr>Факторы, влияющие на лежкость и транспортабельность ягодной продукции</vt:lpstr>
      <vt:lpstr>Защита посевов садовой земляники от сорняков в открытом грунте</vt:lpstr>
      <vt:lpstr>Обработка известными гербицидами с добавками Фреш-формина  в оптимальной фазе развития земляники – ромашковые и одуванчики</vt:lpstr>
      <vt:lpstr>Обработка садовой земляники. Полное избавление от сорняков на второй год применения.</vt:lpstr>
      <vt:lpstr>Сера (ВСК) мелкодисперсионный  (1-2 мкн) стабилизированный водно-суспензиознный концентрат</vt:lpstr>
      <vt:lpstr>Преимущества использования препарата серы</vt:lpstr>
      <vt:lpstr>Обработка плантации винограда препаратом серы</vt:lpstr>
      <vt:lpstr>Пути проникновения инфекций в ягоды</vt:lpstr>
      <vt:lpstr>Пути проникновения инфекций в ягоды</vt:lpstr>
      <vt:lpstr>Обработка ягод перед сбором биопрепаратами </vt:lpstr>
      <vt:lpstr>Интенсивность дыхания ягод в зависимости от температуры</vt:lpstr>
      <vt:lpstr>Защита ягод путем быстрого охлаждения и создания искусственной атмосферы</vt:lpstr>
      <vt:lpstr>Защита ягод с помощью дыма фумигационных фунгицидных шашек </vt:lpstr>
      <vt:lpstr>Фумигационные фунгицидные шашки «Фреш-Форма»</vt:lpstr>
      <vt:lpstr>Защита ягод черешни с помощью препарата 1-МЦП «Фреш-Форма»</vt:lpstr>
      <vt:lpstr>Защита ягод черешни с помощью препарата 1-МЦП «Фреш-Форма»</vt:lpstr>
      <vt:lpstr>Защита ягод винограда с помощью «генератора-саше» сернистого ангидрида «Фреш-Форма»</vt:lpstr>
      <vt:lpstr>Защита различных ягод с помощью специальной упаковки из полупроницаемой мембраны</vt:lpstr>
      <vt:lpstr>Защита различных ягод с помощью специальной упаковки из полупроницаемой мембраны</vt:lpstr>
      <vt:lpstr>Защита различных ягод с помощью специальной упаковки из полупроницаемой мембраны</vt:lpstr>
      <vt:lpstr>Благодарю за внимание! Если есть вопросы?</vt:lpstr>
    </vt:vector>
  </TitlesOfParts>
  <Manager/>
  <Company>Berry-Union.RU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Berry-Union.RU</dc:title>
  <dc:subject/>
  <dc:creator>Berry-Union.RU</dc:creator>
  <cp:keywords/>
  <dc:description/>
  <cp:lastModifiedBy>ЮРИЙ</cp:lastModifiedBy>
  <cp:revision>64</cp:revision>
  <cp:lastPrinted>2017-09-01T08:27:00Z</cp:lastPrinted>
  <dcterms:created xsi:type="dcterms:W3CDTF">2017-08-31T15:35:35Z</dcterms:created>
  <dcterms:modified xsi:type="dcterms:W3CDTF">2020-02-16T07:18:49Z</dcterms:modified>
  <cp:category/>
</cp:coreProperties>
</file>